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
      <p:font typeface="EB Garamond" pitchFamily="2" charset="0"/>
      <p:regular r:id="rId21"/>
      <p:bold r:id="rId22"/>
      <p:italic r:id="rId23"/>
      <p:boldItalic r:id="rId24"/>
    </p:embeddedFont>
    <p:embeddedFont>
      <p:font typeface="EB Garamond Regular" pitchFamily="2" charset="0"/>
      <p:regular r:id="rId25"/>
      <p:bold r:id="rId26"/>
      <p:italic r:id="rId27"/>
      <p:boldItalic r:id="rId28"/>
    </p:embeddedFont>
    <p:embeddedFont>
      <p:font typeface="Garamond" panose="020204040303010108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1589"/>
  </p:normalViewPr>
  <p:slideViewPr>
    <p:cSldViewPr snapToGrid="0">
      <p:cViewPr varScale="1">
        <p:scale>
          <a:sx n="62" d="100"/>
          <a:sy n="62" d="100"/>
        </p:scale>
        <p:origin x="14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2105247" y="1"/>
            <a:ext cx="7038766" cy="5138761"/>
            <a:chOff x="3388636" y="43347"/>
            <a:chExt cx="5755327" cy="4201767"/>
          </a:xfrm>
        </p:grpSpPr>
        <p:sp>
          <p:nvSpPr>
            <p:cNvPr id="12" name="Google Shape;12;p2"/>
            <p:cNvSpPr/>
            <p:nvPr/>
          </p:nvSpPr>
          <p:spPr>
            <a:xfrm>
              <a:off x="3837147"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4285658"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734169"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182681"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5631192"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6079703"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6528215"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6976726"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25229"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873740"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8322251"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770763"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3837147"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4285658"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4734169"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5182681"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5631192"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6079703"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6528215"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6976726"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425229"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7873740"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8322251"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8770763"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3837147"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4285658"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4734169"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5182681"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5631192"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079703"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6528215"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6976726"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7425229"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7873740"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8322251"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8770763"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3388636"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3837147"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4285658"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4734169"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182681"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5631192"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6079703"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6528215"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6976726"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7425229"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7873740"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8322251"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8770763"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3388636"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837147"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285658"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4734169" y="4336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5182681"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31192"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6079703"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6528215"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6976726"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425229"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7873740"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8322251"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8770763"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3837147"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4285658"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4734169"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182681"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631192"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6079703"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6528215"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6976726"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7425229"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7873740"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8322251"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8770763"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837147"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4285658"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4734169"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182681"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31192"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6079703"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6528215"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6976726"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7425229"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7873740"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8322251"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8770763"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3837147"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4285658"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4734169"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5182681"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5631192"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6079703"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6528215"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6976726"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7425229"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7873740"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8322251"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8770763"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837147"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4285658"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4734169"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5182681"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5631192"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6079703"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6528215"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6976726"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7425229"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7873740"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8322251"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8770763"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837147"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4285658"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4734169"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5182681"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5631192"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6079703"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6528215"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6976726"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7425229"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7873740"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8322251"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8770763"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2"/>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txBox="1">
            <a:spLocks noGrp="1"/>
          </p:cNvSpPr>
          <p:nvPr>
            <p:ph type="ctrTitle"/>
          </p:nvPr>
        </p:nvSpPr>
        <p:spPr>
          <a:xfrm>
            <a:off x="992425" y="1799775"/>
            <a:ext cx="3136800" cy="1739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600"/>
              <a:buNone/>
              <a:defRPr sz="3600" b="1">
                <a:solidFill>
                  <a:srgbClr val="E06666"/>
                </a:solidFill>
              </a:defRPr>
            </a:lvl1pPr>
            <a:lvl2pPr lvl="1" algn="l">
              <a:lnSpc>
                <a:spcPct val="100000"/>
              </a:lnSpc>
              <a:spcBef>
                <a:spcPts val="0"/>
              </a:spcBef>
              <a:spcAft>
                <a:spcPts val="0"/>
              </a:spcAft>
              <a:buClr>
                <a:schemeClr val="dk1"/>
              </a:buClr>
              <a:buSzPts val="3600"/>
              <a:buNone/>
              <a:defRPr sz="3600" b="1">
                <a:solidFill>
                  <a:srgbClr val="E06666"/>
                </a:solidFill>
              </a:defRPr>
            </a:lvl2pPr>
            <a:lvl3pPr lvl="2" algn="l">
              <a:lnSpc>
                <a:spcPct val="100000"/>
              </a:lnSpc>
              <a:spcBef>
                <a:spcPts val="0"/>
              </a:spcBef>
              <a:spcAft>
                <a:spcPts val="0"/>
              </a:spcAft>
              <a:buClr>
                <a:schemeClr val="dk1"/>
              </a:buClr>
              <a:buSzPts val="3600"/>
              <a:buNone/>
              <a:defRPr sz="3600" b="1">
                <a:solidFill>
                  <a:srgbClr val="E06666"/>
                </a:solidFill>
              </a:defRPr>
            </a:lvl3pPr>
            <a:lvl4pPr lvl="3" algn="l">
              <a:lnSpc>
                <a:spcPct val="100000"/>
              </a:lnSpc>
              <a:spcBef>
                <a:spcPts val="0"/>
              </a:spcBef>
              <a:spcAft>
                <a:spcPts val="0"/>
              </a:spcAft>
              <a:buClr>
                <a:schemeClr val="dk1"/>
              </a:buClr>
              <a:buSzPts val="3600"/>
              <a:buNone/>
              <a:defRPr sz="3600" b="1">
                <a:solidFill>
                  <a:srgbClr val="E06666"/>
                </a:solidFill>
              </a:defRPr>
            </a:lvl4pPr>
            <a:lvl5pPr lvl="4" algn="l">
              <a:lnSpc>
                <a:spcPct val="100000"/>
              </a:lnSpc>
              <a:spcBef>
                <a:spcPts val="0"/>
              </a:spcBef>
              <a:spcAft>
                <a:spcPts val="0"/>
              </a:spcAft>
              <a:buClr>
                <a:schemeClr val="dk1"/>
              </a:buClr>
              <a:buSzPts val="3600"/>
              <a:buNone/>
              <a:defRPr sz="3600" b="1">
                <a:solidFill>
                  <a:srgbClr val="E06666"/>
                </a:solidFill>
              </a:defRPr>
            </a:lvl5pPr>
            <a:lvl6pPr lvl="5" algn="l">
              <a:lnSpc>
                <a:spcPct val="100000"/>
              </a:lnSpc>
              <a:spcBef>
                <a:spcPts val="0"/>
              </a:spcBef>
              <a:spcAft>
                <a:spcPts val="0"/>
              </a:spcAft>
              <a:buClr>
                <a:schemeClr val="dk1"/>
              </a:buClr>
              <a:buSzPts val="3600"/>
              <a:buNone/>
              <a:defRPr sz="3600" b="1">
                <a:solidFill>
                  <a:srgbClr val="E06666"/>
                </a:solidFill>
              </a:defRPr>
            </a:lvl6pPr>
            <a:lvl7pPr lvl="6" algn="l">
              <a:lnSpc>
                <a:spcPct val="100000"/>
              </a:lnSpc>
              <a:spcBef>
                <a:spcPts val="0"/>
              </a:spcBef>
              <a:spcAft>
                <a:spcPts val="0"/>
              </a:spcAft>
              <a:buClr>
                <a:schemeClr val="dk1"/>
              </a:buClr>
              <a:buSzPts val="3600"/>
              <a:buNone/>
              <a:defRPr sz="3600" b="1">
                <a:solidFill>
                  <a:srgbClr val="E06666"/>
                </a:solidFill>
              </a:defRPr>
            </a:lvl7pPr>
            <a:lvl8pPr lvl="7" algn="l">
              <a:lnSpc>
                <a:spcPct val="100000"/>
              </a:lnSpc>
              <a:spcBef>
                <a:spcPts val="0"/>
              </a:spcBef>
              <a:spcAft>
                <a:spcPts val="0"/>
              </a:spcAft>
              <a:buClr>
                <a:schemeClr val="dk1"/>
              </a:buClr>
              <a:buSzPts val="3600"/>
              <a:buNone/>
              <a:defRPr sz="3600" b="1">
                <a:solidFill>
                  <a:srgbClr val="E06666"/>
                </a:solidFill>
              </a:defRPr>
            </a:lvl8pPr>
            <a:lvl9pPr lvl="8" algn="l">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38" name="Google Shape;138;p2"/>
          <p:cNvSpPr txBox="1">
            <a:spLocks noGrp="1"/>
          </p:cNvSpPr>
          <p:nvPr>
            <p:ph type="subTitle" idx="1"/>
          </p:nvPr>
        </p:nvSpPr>
        <p:spPr>
          <a:xfrm>
            <a:off x="992425" y="3579375"/>
            <a:ext cx="3136800" cy="60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9" name="Google Shape;139;p2"/>
          <p:cNvSpPr txBox="1">
            <a:spLocks noGrp="1"/>
          </p:cNvSpPr>
          <p:nvPr>
            <p:ph type="sldNum" idx="12"/>
          </p:nvPr>
        </p:nvSpPr>
        <p:spPr>
          <a:xfrm>
            <a:off x="8472458" y="4706554"/>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79" name="Google Shape;17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0"/>
        <p:cNvGrpSpPr/>
        <p:nvPr/>
      </p:nvGrpSpPr>
      <p:grpSpPr>
        <a:xfrm>
          <a:off x="0" y="0"/>
          <a:ext cx="0" cy="0"/>
          <a:chOff x="0" y="0"/>
          <a:chExt cx="0" cy="0"/>
        </a:xfrm>
      </p:grpSpPr>
      <p:sp>
        <p:nvSpPr>
          <p:cNvPr id="181" name="Google Shape;181;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2" name="Google Shape;18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83" name="Google Shape;18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40"/>
        <p:cNvGrpSpPr/>
        <p:nvPr/>
      </p:nvGrpSpPr>
      <p:grpSpPr>
        <a:xfrm>
          <a:off x="0" y="0"/>
          <a:ext cx="0" cy="0"/>
          <a:chOff x="0" y="0"/>
          <a:chExt cx="0" cy="0"/>
        </a:xfrm>
      </p:grpSpPr>
      <p:sp>
        <p:nvSpPr>
          <p:cNvPr id="141" name="Google Shape;141;p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0" y="5085676"/>
            <a:ext cx="3048000" cy="57900"/>
          </a:xfrm>
          <a:prstGeom prst="rect">
            <a:avLst/>
          </a:prstGeom>
          <a:solidFill>
            <a:srgbClr val="FFFFFF">
              <a:alpha val="3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3047999" y="5085676"/>
            <a:ext cx="3048000" cy="57900"/>
          </a:xfrm>
          <a:prstGeom prst="rect">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a:spLocks noGrp="1"/>
          </p:cNvSpPr>
          <p:nvPr>
            <p:ph type="title"/>
          </p:nvPr>
        </p:nvSpPr>
        <p:spPr>
          <a:xfrm>
            <a:off x="1002900" y="1018675"/>
            <a:ext cx="7138200" cy="126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3600"/>
              <a:buNone/>
              <a:defRPr sz="3600" b="1">
                <a:solidFill>
                  <a:srgbClr val="000000"/>
                </a:solidFill>
              </a:defRPr>
            </a:lvl1pPr>
            <a:lvl2pPr lvl="1" algn="l">
              <a:lnSpc>
                <a:spcPct val="100000"/>
              </a:lnSpc>
              <a:spcBef>
                <a:spcPts val="0"/>
              </a:spcBef>
              <a:spcAft>
                <a:spcPts val="0"/>
              </a:spcAft>
              <a:buClr>
                <a:srgbClr val="000000"/>
              </a:buClr>
              <a:buSzPts val="3600"/>
              <a:buNone/>
              <a:defRPr sz="3600" b="1">
                <a:solidFill>
                  <a:srgbClr val="000000"/>
                </a:solidFill>
              </a:defRPr>
            </a:lvl2pPr>
            <a:lvl3pPr lvl="2" algn="l">
              <a:lnSpc>
                <a:spcPct val="100000"/>
              </a:lnSpc>
              <a:spcBef>
                <a:spcPts val="0"/>
              </a:spcBef>
              <a:spcAft>
                <a:spcPts val="0"/>
              </a:spcAft>
              <a:buClr>
                <a:srgbClr val="000000"/>
              </a:buClr>
              <a:buSzPts val="3600"/>
              <a:buNone/>
              <a:defRPr sz="3600" b="1">
                <a:solidFill>
                  <a:srgbClr val="000000"/>
                </a:solidFill>
              </a:defRPr>
            </a:lvl3pPr>
            <a:lvl4pPr lvl="3" algn="l">
              <a:lnSpc>
                <a:spcPct val="100000"/>
              </a:lnSpc>
              <a:spcBef>
                <a:spcPts val="0"/>
              </a:spcBef>
              <a:spcAft>
                <a:spcPts val="0"/>
              </a:spcAft>
              <a:buClr>
                <a:srgbClr val="000000"/>
              </a:buClr>
              <a:buSzPts val="3600"/>
              <a:buNone/>
              <a:defRPr sz="3600" b="1">
                <a:solidFill>
                  <a:srgbClr val="000000"/>
                </a:solidFill>
              </a:defRPr>
            </a:lvl4pPr>
            <a:lvl5pPr lvl="4" algn="l">
              <a:lnSpc>
                <a:spcPct val="100000"/>
              </a:lnSpc>
              <a:spcBef>
                <a:spcPts val="0"/>
              </a:spcBef>
              <a:spcAft>
                <a:spcPts val="0"/>
              </a:spcAft>
              <a:buClr>
                <a:srgbClr val="000000"/>
              </a:buClr>
              <a:buSzPts val="3600"/>
              <a:buNone/>
              <a:defRPr sz="3600" b="1">
                <a:solidFill>
                  <a:srgbClr val="000000"/>
                </a:solidFill>
              </a:defRPr>
            </a:lvl5pPr>
            <a:lvl6pPr lvl="5" algn="l">
              <a:lnSpc>
                <a:spcPct val="100000"/>
              </a:lnSpc>
              <a:spcBef>
                <a:spcPts val="0"/>
              </a:spcBef>
              <a:spcAft>
                <a:spcPts val="0"/>
              </a:spcAft>
              <a:buClr>
                <a:srgbClr val="000000"/>
              </a:buClr>
              <a:buSzPts val="3600"/>
              <a:buNone/>
              <a:defRPr sz="3600" b="1">
                <a:solidFill>
                  <a:srgbClr val="000000"/>
                </a:solidFill>
              </a:defRPr>
            </a:lvl6pPr>
            <a:lvl7pPr lvl="6" algn="l">
              <a:lnSpc>
                <a:spcPct val="100000"/>
              </a:lnSpc>
              <a:spcBef>
                <a:spcPts val="0"/>
              </a:spcBef>
              <a:spcAft>
                <a:spcPts val="0"/>
              </a:spcAft>
              <a:buClr>
                <a:srgbClr val="000000"/>
              </a:buClr>
              <a:buSzPts val="3600"/>
              <a:buNone/>
              <a:defRPr sz="3600" b="1">
                <a:solidFill>
                  <a:srgbClr val="000000"/>
                </a:solidFill>
              </a:defRPr>
            </a:lvl7pPr>
            <a:lvl8pPr lvl="7" algn="l">
              <a:lnSpc>
                <a:spcPct val="100000"/>
              </a:lnSpc>
              <a:spcBef>
                <a:spcPts val="0"/>
              </a:spcBef>
              <a:spcAft>
                <a:spcPts val="0"/>
              </a:spcAft>
              <a:buClr>
                <a:srgbClr val="000000"/>
              </a:buClr>
              <a:buSzPts val="3600"/>
              <a:buNone/>
              <a:defRPr sz="3600" b="1">
                <a:solidFill>
                  <a:srgbClr val="000000"/>
                </a:solidFill>
              </a:defRPr>
            </a:lvl8pPr>
            <a:lvl9pPr lvl="8" algn="l">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46" name="Google Shape;146;p3"/>
          <p:cNvSpPr txBox="1">
            <a:spLocks noGrp="1"/>
          </p:cNvSpPr>
          <p:nvPr>
            <p:ph type="body" idx="1"/>
          </p:nvPr>
        </p:nvSpPr>
        <p:spPr>
          <a:xfrm>
            <a:off x="1002900" y="2535725"/>
            <a:ext cx="7138200" cy="17415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rgbClr val="666666"/>
              </a:buClr>
              <a:buSzPts val="1400"/>
              <a:buChar char="●"/>
              <a:defRPr sz="1400">
                <a:solidFill>
                  <a:srgbClr val="666666"/>
                </a:solidFill>
              </a:defRPr>
            </a:lvl1pPr>
            <a:lvl2pPr marL="914400" lvl="1" indent="-304800" algn="ctr">
              <a:lnSpc>
                <a:spcPct val="115000"/>
              </a:lnSpc>
              <a:spcBef>
                <a:spcPts val="1600"/>
              </a:spcBef>
              <a:spcAft>
                <a:spcPts val="0"/>
              </a:spcAft>
              <a:buClr>
                <a:srgbClr val="666666"/>
              </a:buClr>
              <a:buSzPts val="1200"/>
              <a:buChar char="○"/>
              <a:defRPr sz="1200">
                <a:solidFill>
                  <a:srgbClr val="666666"/>
                </a:solidFill>
              </a:defRPr>
            </a:lvl2pPr>
            <a:lvl3pPr marL="1371600" lvl="2" indent="-304800" algn="ctr">
              <a:lnSpc>
                <a:spcPct val="115000"/>
              </a:lnSpc>
              <a:spcBef>
                <a:spcPts val="1600"/>
              </a:spcBef>
              <a:spcAft>
                <a:spcPts val="0"/>
              </a:spcAft>
              <a:buClr>
                <a:srgbClr val="666666"/>
              </a:buClr>
              <a:buSzPts val="1200"/>
              <a:buChar char="■"/>
              <a:defRPr sz="1200">
                <a:solidFill>
                  <a:srgbClr val="666666"/>
                </a:solidFill>
              </a:defRPr>
            </a:lvl3pPr>
            <a:lvl4pPr marL="1828800" lvl="3" indent="-304800" algn="ctr">
              <a:lnSpc>
                <a:spcPct val="115000"/>
              </a:lnSpc>
              <a:spcBef>
                <a:spcPts val="1600"/>
              </a:spcBef>
              <a:spcAft>
                <a:spcPts val="0"/>
              </a:spcAft>
              <a:buClr>
                <a:srgbClr val="666666"/>
              </a:buClr>
              <a:buSzPts val="1200"/>
              <a:buChar char="●"/>
              <a:defRPr sz="1200">
                <a:solidFill>
                  <a:srgbClr val="666666"/>
                </a:solidFill>
              </a:defRPr>
            </a:lvl4pPr>
            <a:lvl5pPr marL="2286000" lvl="4" indent="-304800" algn="ctr">
              <a:lnSpc>
                <a:spcPct val="115000"/>
              </a:lnSpc>
              <a:spcBef>
                <a:spcPts val="1600"/>
              </a:spcBef>
              <a:spcAft>
                <a:spcPts val="0"/>
              </a:spcAft>
              <a:buClr>
                <a:srgbClr val="666666"/>
              </a:buClr>
              <a:buSzPts val="1200"/>
              <a:buChar char="○"/>
              <a:defRPr sz="1200">
                <a:solidFill>
                  <a:srgbClr val="666666"/>
                </a:solidFill>
              </a:defRPr>
            </a:lvl5pPr>
            <a:lvl6pPr marL="2743200" lvl="5" indent="-304800" algn="ctr">
              <a:lnSpc>
                <a:spcPct val="115000"/>
              </a:lnSpc>
              <a:spcBef>
                <a:spcPts val="1600"/>
              </a:spcBef>
              <a:spcAft>
                <a:spcPts val="0"/>
              </a:spcAft>
              <a:buClr>
                <a:srgbClr val="666666"/>
              </a:buClr>
              <a:buSzPts val="1200"/>
              <a:buChar char="■"/>
              <a:defRPr sz="1200">
                <a:solidFill>
                  <a:srgbClr val="666666"/>
                </a:solidFill>
              </a:defRPr>
            </a:lvl6pPr>
            <a:lvl7pPr marL="3200400" lvl="6" indent="-304800" algn="ctr">
              <a:lnSpc>
                <a:spcPct val="115000"/>
              </a:lnSpc>
              <a:spcBef>
                <a:spcPts val="1600"/>
              </a:spcBef>
              <a:spcAft>
                <a:spcPts val="0"/>
              </a:spcAft>
              <a:buClr>
                <a:srgbClr val="666666"/>
              </a:buClr>
              <a:buSzPts val="1200"/>
              <a:buChar char="●"/>
              <a:defRPr sz="1200">
                <a:solidFill>
                  <a:srgbClr val="666666"/>
                </a:solidFill>
              </a:defRPr>
            </a:lvl7pPr>
            <a:lvl8pPr marL="3657600" lvl="7" indent="-304800" algn="ctr">
              <a:lnSpc>
                <a:spcPct val="115000"/>
              </a:lnSpc>
              <a:spcBef>
                <a:spcPts val="1600"/>
              </a:spcBef>
              <a:spcAft>
                <a:spcPts val="0"/>
              </a:spcAft>
              <a:buClr>
                <a:srgbClr val="666666"/>
              </a:buClr>
              <a:buSzPts val="1200"/>
              <a:buChar char="○"/>
              <a:defRPr sz="1200">
                <a:solidFill>
                  <a:srgbClr val="666666"/>
                </a:solidFill>
              </a:defRPr>
            </a:lvl8pPr>
            <a:lvl9pPr marL="4114800" lvl="8" indent="-304800" algn="ctr">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47" name="Google Shape;14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0" name="Google Shape;150;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1" name="Google Shape;15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2"/>
        <p:cNvGrpSpPr/>
        <p:nvPr/>
      </p:nvGrpSpPr>
      <p:grpSpPr>
        <a:xfrm>
          <a:off x="0" y="0"/>
          <a:ext cx="0" cy="0"/>
          <a:chOff x="0" y="0"/>
          <a:chExt cx="0" cy="0"/>
        </a:xfrm>
      </p:grpSpPr>
      <p:sp>
        <p:nvSpPr>
          <p:cNvPr id="153" name="Google Shape;15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5" name="Google Shape;15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8" name="Google Shape;15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9" name="Google Shape;15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0" name="Google Shape;16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6" name="Google Shape;16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7" name="Google Shape;16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0" name="Google Shape;17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1"/>
        <p:cNvGrpSpPr/>
        <p:nvPr/>
      </p:nvGrpSpPr>
      <p:grpSpPr>
        <a:xfrm>
          <a:off x="0" y="0"/>
          <a:ext cx="0" cy="0"/>
          <a:chOff x="0" y="0"/>
          <a:chExt cx="0" cy="0"/>
        </a:xfrm>
      </p:grpSpPr>
      <p:sp>
        <p:nvSpPr>
          <p:cNvPr id="172" name="Google Shape;17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4" name="Google Shape;17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5" name="Google Shape;17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6" name="Google Shape;17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ctrTitle"/>
          </p:nvPr>
        </p:nvSpPr>
        <p:spPr>
          <a:xfrm>
            <a:off x="920675" y="2015800"/>
            <a:ext cx="3863976" cy="641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endParaRPr>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Font typeface="Arial"/>
              <a:buNone/>
            </a:pPr>
            <a:r>
              <a:rPr lang="es-ES" sz="2400" b="0">
                <a:latin typeface="Cambria"/>
                <a:ea typeface="Cambria"/>
                <a:cs typeface="Cambria"/>
                <a:sym typeface="Cambria"/>
              </a:rPr>
              <a:t>ARTCademy</a:t>
            </a:r>
            <a:endParaRPr sz="2400" b="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s-ES" sz="2400" b="0">
                <a:solidFill>
                  <a:srgbClr val="E06666"/>
                </a:solidFill>
                <a:latin typeface="Cambria"/>
                <a:ea typeface="Cambria"/>
                <a:cs typeface="Cambria"/>
                <a:sym typeface="Cambria"/>
              </a:rPr>
              <a:t>“Arts and Crafts Academy”</a:t>
            </a:r>
            <a:endParaRPr sz="2400">
              <a:solidFill>
                <a:srgbClr val="E06666"/>
              </a:solidFill>
              <a:latin typeface="Cambria"/>
              <a:ea typeface="Cambria"/>
              <a:cs typeface="Cambria"/>
              <a:sym typeface="Cambria"/>
            </a:endParaRPr>
          </a:p>
        </p:txBody>
      </p:sp>
      <p:sp>
        <p:nvSpPr>
          <p:cNvPr id="191" name="Google Shape;191;p14"/>
          <p:cNvSpPr txBox="1">
            <a:spLocks noGrp="1"/>
          </p:cNvSpPr>
          <p:nvPr>
            <p:ph type="subTitle" idx="1"/>
          </p:nvPr>
        </p:nvSpPr>
        <p:spPr>
          <a:xfrm>
            <a:off x="920675" y="2740325"/>
            <a:ext cx="4976100" cy="152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15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00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00000"/>
              </a:lnSpc>
              <a:spcBef>
                <a:spcPts val="0"/>
              </a:spcBef>
              <a:spcAft>
                <a:spcPts val="0"/>
              </a:spcAft>
              <a:buSzPts val="1800"/>
              <a:buNone/>
            </a:pPr>
            <a:endParaRPr sz="1600">
              <a:solidFill>
                <a:srgbClr val="595959"/>
              </a:solidFill>
              <a:latin typeface="EB Garamond Regular"/>
              <a:ea typeface="EB Garamond Regular"/>
              <a:cs typeface="EB Garamond Regular"/>
              <a:sym typeface="EB Garamond Regular"/>
            </a:endParaRPr>
          </a:p>
          <a:p>
            <a:pPr marL="0" lvl="0" indent="0" algn="l" rtl="0">
              <a:lnSpc>
                <a:spcPct val="100000"/>
              </a:lnSpc>
              <a:spcBef>
                <a:spcPts val="0"/>
              </a:spcBef>
              <a:spcAft>
                <a:spcPts val="0"/>
              </a:spcAft>
              <a:buSzPts val="1800"/>
              <a:buNone/>
            </a:pPr>
            <a:endParaRPr sz="1200">
              <a:solidFill>
                <a:srgbClr val="595959"/>
              </a:solidFill>
            </a:endParaRPr>
          </a:p>
          <a:p>
            <a:pPr marL="0" lvl="0" indent="0" algn="l" rtl="0">
              <a:lnSpc>
                <a:spcPct val="115000"/>
              </a:lnSpc>
              <a:spcBef>
                <a:spcPts val="0"/>
              </a:spcBef>
              <a:spcAft>
                <a:spcPts val="0"/>
              </a:spcAft>
              <a:buSzPts val="1800"/>
              <a:buNone/>
            </a:pPr>
            <a:endParaRPr>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a:latin typeface="Cambria"/>
              <a:ea typeface="Cambria"/>
              <a:cs typeface="Cambria"/>
              <a:sym typeface="Cambria"/>
            </a:endParaRPr>
          </a:p>
          <a:p>
            <a:pPr marL="0" lvl="0" indent="0" algn="l" rtl="0">
              <a:lnSpc>
                <a:spcPct val="100000"/>
              </a:lnSpc>
              <a:spcBef>
                <a:spcPts val="0"/>
              </a:spcBef>
              <a:spcAft>
                <a:spcPts val="0"/>
              </a:spcAft>
              <a:buSzPts val="1800"/>
              <a:buNone/>
            </a:pPr>
            <a:endParaRPr>
              <a:latin typeface="Cambria"/>
              <a:ea typeface="Cambria"/>
              <a:cs typeface="Cambria"/>
              <a:sym typeface="Cambria"/>
            </a:endParaRPr>
          </a:p>
          <a:p>
            <a:pPr marL="0" lvl="0" indent="0" algn="l" rtl="0">
              <a:lnSpc>
                <a:spcPct val="100000"/>
              </a:lnSpc>
              <a:spcBef>
                <a:spcPts val="0"/>
              </a:spcBef>
              <a:spcAft>
                <a:spcPts val="0"/>
              </a:spcAft>
              <a:buSzPts val="1800"/>
              <a:buNone/>
            </a:pPr>
            <a:endParaRPr sz="1600">
              <a:latin typeface="EB Garamond Regular"/>
              <a:ea typeface="EB Garamond Regular"/>
              <a:cs typeface="EB Garamond Regular"/>
              <a:sym typeface="EB Garamond Regular"/>
            </a:endParaRPr>
          </a:p>
          <a:p>
            <a:pPr marL="0" lvl="0" indent="0" algn="l" rtl="0">
              <a:lnSpc>
                <a:spcPct val="100000"/>
              </a:lnSpc>
              <a:spcBef>
                <a:spcPts val="0"/>
              </a:spcBef>
              <a:spcAft>
                <a:spcPts val="0"/>
              </a:spcAft>
              <a:buSzPts val="1800"/>
              <a:buNone/>
            </a:pPr>
            <a:endParaRPr sz="1200"/>
          </a:p>
        </p:txBody>
      </p:sp>
      <p:pic>
        <p:nvPicPr>
          <p:cNvPr id="192" name="Google Shape;192;p14"/>
          <p:cNvPicPr preferRelativeResize="0"/>
          <p:nvPr/>
        </p:nvPicPr>
        <p:blipFill rotWithShape="1">
          <a:blip r:embed="rId3">
            <a:alphaModFix/>
          </a:blip>
          <a:srcRect/>
          <a:stretch/>
        </p:blipFill>
        <p:spPr>
          <a:xfrm>
            <a:off x="1433315" y="3186066"/>
            <a:ext cx="2584502" cy="12280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3"/>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Reklama</a:t>
            </a:r>
            <a:endParaRPr>
              <a:solidFill>
                <a:srgbClr val="F24F4F"/>
              </a:solidFill>
              <a:latin typeface="Cambria"/>
              <a:ea typeface="Cambria"/>
              <a:cs typeface="Cambria"/>
              <a:sym typeface="Cambria"/>
            </a:endParaRPr>
          </a:p>
        </p:txBody>
      </p:sp>
      <p:sp>
        <p:nvSpPr>
          <p:cNvPr id="275" name="Google Shape;275;p23"/>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76" name="Google Shape;276;p23"/>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77" name="Google Shape;277;p23"/>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78" name="Google Shape;278;p23"/>
          <p:cNvSpPr txBox="1">
            <a:spLocks noGrp="1"/>
          </p:cNvSpPr>
          <p:nvPr>
            <p:ph type="body" idx="1"/>
          </p:nvPr>
        </p:nvSpPr>
        <p:spPr>
          <a:xfrm>
            <a:off x="522514" y="1136683"/>
            <a:ext cx="8150431" cy="3371236"/>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Musi to być komunikat z tak zwaną „unikalną propozycją zakupu” (ang. Unique purchase proposal”, UPS), związany z korzyścią z kampanii.</a:t>
            </a:r>
            <a:endParaRPr/>
          </a:p>
          <a:p>
            <a:pPr marL="457200" lvl="0" indent="-317500" algn="l" rtl="0">
              <a:lnSpc>
                <a:spcPct val="115000"/>
              </a:lnSpc>
              <a:spcBef>
                <a:spcPts val="0"/>
              </a:spcBef>
              <a:spcAft>
                <a:spcPts val="0"/>
              </a:spcAft>
              <a:buSzPts val="1400"/>
              <a:buChar char="●"/>
            </a:pPr>
            <a:r>
              <a:rPr lang="es-ES" sz="1600"/>
              <a:t>Rozróżnienie między nośnikami reklamowymi a wsparciem</a:t>
            </a:r>
            <a:endParaRPr sz="1600"/>
          </a:p>
          <a:p>
            <a:pPr marL="914400" lvl="1" indent="-304800" algn="l" rtl="0">
              <a:lnSpc>
                <a:spcPct val="115000"/>
              </a:lnSpc>
              <a:spcBef>
                <a:spcPts val="1600"/>
              </a:spcBef>
              <a:spcAft>
                <a:spcPts val="0"/>
              </a:spcAft>
              <a:buSzPts val="1200"/>
              <a:buChar char="○"/>
            </a:pPr>
            <a:r>
              <a:rPr lang="es-ES"/>
              <a:t>Media reklamowe to kanały komunikacji masowej. Głównymi mediami są gazety, czasopisma, radio, telewizja, reklama zewnętrzna (tzw. reklama “above the line”); podczas gdy działania reklamowe skierowane do konkretnego klienta, jak marketing bezpośredni, promocje sklepowe, Internet itp. Nazywane są reklamą „below the line”).</a:t>
            </a:r>
            <a:endParaRPr/>
          </a:p>
          <a:p>
            <a:pPr marL="914400" lvl="1" indent="-304800" algn="l" rtl="0">
              <a:lnSpc>
                <a:spcPct val="115000"/>
              </a:lnSpc>
              <a:spcBef>
                <a:spcPts val="1600"/>
              </a:spcBef>
              <a:spcAft>
                <a:spcPts val="0"/>
              </a:spcAft>
              <a:buSzPts val="1200"/>
              <a:buChar char="○"/>
            </a:pPr>
            <a:r>
              <a:rPr lang="es-ES"/>
              <a:t>Wsparcie; różne opcje, które reklamodawca może wykorzystać w każdym z istniejących mediów. </a:t>
            </a:r>
            <a:endParaRPr/>
          </a:p>
          <a:p>
            <a:pPr marL="457200" lvl="0" indent="-317500" algn="l" rtl="0">
              <a:lnSpc>
                <a:spcPct val="115000"/>
              </a:lnSpc>
              <a:spcBef>
                <a:spcPts val="0"/>
              </a:spcBef>
              <a:spcAft>
                <a:spcPts val="0"/>
              </a:spcAft>
              <a:buSzPts val="1400"/>
              <a:buChar char="●"/>
            </a:pPr>
            <a:r>
              <a:rPr lang="es-ES"/>
              <a:t>Przykłady: </a:t>
            </a:r>
            <a:endParaRPr/>
          </a:p>
          <a:p>
            <a:pPr marL="914400" lvl="1" indent="-304800" algn="l" rtl="0">
              <a:lnSpc>
                <a:spcPct val="115000"/>
              </a:lnSpc>
              <a:spcBef>
                <a:spcPts val="1600"/>
              </a:spcBef>
              <a:spcAft>
                <a:spcPts val="0"/>
              </a:spcAft>
              <a:buSzPts val="1200"/>
              <a:buChar char="○"/>
            </a:pPr>
            <a:r>
              <a:rPr lang="es-ES"/>
              <a:t>Media reklamowe: telewizja, wsparcie: spot telewizyjny</a:t>
            </a:r>
            <a:endParaRPr/>
          </a:p>
          <a:p>
            <a:pPr marL="914400" lvl="1" indent="-304800" algn="l" rtl="0">
              <a:lnSpc>
                <a:spcPct val="115000"/>
              </a:lnSpc>
              <a:spcBef>
                <a:spcPts val="1600"/>
              </a:spcBef>
              <a:spcAft>
                <a:spcPts val="0"/>
              </a:spcAft>
              <a:buSzPts val="1200"/>
              <a:buChar char="○"/>
            </a:pPr>
            <a:r>
              <a:rPr lang="es-ES"/>
              <a:t>Media reklamowe: radio, wsparcie: klin reklamowy</a:t>
            </a:r>
            <a:endParaRPr/>
          </a:p>
          <a:p>
            <a:pPr marL="914400" lvl="1" indent="-228600" algn="l" rtl="0">
              <a:lnSpc>
                <a:spcPct val="115000"/>
              </a:lnSpc>
              <a:spcBef>
                <a:spcPts val="1600"/>
              </a:spcBef>
              <a:spcAft>
                <a:spcPts val="0"/>
              </a:spcAft>
              <a:buSzPts val="1200"/>
              <a:buNone/>
            </a:pPr>
            <a:endParaRPr/>
          </a:p>
          <a:p>
            <a:pPr marL="914400" lvl="1" indent="-228600" algn="l" rtl="0">
              <a:lnSpc>
                <a:spcPct val="115000"/>
              </a:lnSpc>
              <a:spcBef>
                <a:spcPts val="1600"/>
              </a:spcBef>
              <a:spcAft>
                <a:spcPts val="0"/>
              </a:spcAft>
              <a:buSzPts val="1200"/>
              <a:buNone/>
            </a:pPr>
            <a:endParaRPr/>
          </a:p>
        </p:txBody>
      </p:sp>
      <p:sp>
        <p:nvSpPr>
          <p:cNvPr id="279" name="Google Shape;279;p23"/>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242697" y="25195"/>
            <a:ext cx="8568794"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Wprowadzenie do marketingu</a:t>
            </a:r>
            <a:endParaRPr sz="3200">
              <a:solidFill>
                <a:srgbClr val="F24F4F"/>
              </a:solidFill>
              <a:latin typeface="Cambria"/>
              <a:ea typeface="Cambria"/>
              <a:cs typeface="Cambria"/>
              <a:sym typeface="Cambria"/>
            </a:endParaRPr>
          </a:p>
        </p:txBody>
      </p:sp>
      <p:sp>
        <p:nvSpPr>
          <p:cNvPr id="285" name="Google Shape;285;p24"/>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86" name="Google Shape;286;p24"/>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87" name="Google Shape;287;p24"/>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88" name="Google Shape;288;p24"/>
          <p:cNvSpPr txBox="1">
            <a:spLocks noGrp="1"/>
          </p:cNvSpPr>
          <p:nvPr>
            <p:ph type="body" idx="1"/>
          </p:nvPr>
        </p:nvSpPr>
        <p:spPr>
          <a:xfrm>
            <a:off x="158491" y="1288795"/>
            <a:ext cx="8821410" cy="3123651"/>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Marketing to proces pozyskiwania potencjalnych klientów lub klientów zainteresowanych produktami i / lub usługami firmy.</a:t>
            </a:r>
            <a:endParaRPr/>
          </a:p>
          <a:p>
            <a:pPr marL="457200" lvl="0" indent="-317500" algn="l" rtl="0">
              <a:lnSpc>
                <a:spcPct val="115000"/>
              </a:lnSpc>
              <a:spcBef>
                <a:spcPts val="0"/>
              </a:spcBef>
              <a:spcAft>
                <a:spcPts val="0"/>
              </a:spcAft>
              <a:buSzPts val="1400"/>
              <a:buChar char="●"/>
            </a:pPr>
            <a:r>
              <a:rPr lang="es-ES" sz="1600"/>
              <a:t>Koncentruje się na badaniu zachowań rynkowych i konsumenckich oraz analizuje proces zarządzania w celu przyciągnięcia, pozyskania i utrzymania klientów poprzez zaspokojenie ich życzeń i potrzeb.</a:t>
            </a:r>
            <a:endParaRPr/>
          </a:p>
          <a:p>
            <a:pPr marL="457200" lvl="0" indent="-317500" algn="l" rtl="0">
              <a:lnSpc>
                <a:spcPct val="115000"/>
              </a:lnSpc>
              <a:spcBef>
                <a:spcPts val="0"/>
              </a:spcBef>
              <a:spcAft>
                <a:spcPts val="0"/>
              </a:spcAft>
              <a:buSzPts val="1400"/>
              <a:buChar char="●"/>
            </a:pPr>
            <a:r>
              <a:rPr lang="es-ES" sz="1600"/>
              <a:t>Elementy marketingowe (4 P): cena, produkt, miejsce (dystrybucja) i promocja</a:t>
            </a:r>
            <a:endParaRPr sz="1600"/>
          </a:p>
          <a:p>
            <a:pPr marL="457200" lvl="0" indent="-228600" algn="l" rtl="0">
              <a:lnSpc>
                <a:spcPct val="115000"/>
              </a:lnSpc>
              <a:spcBef>
                <a:spcPts val="0"/>
              </a:spcBef>
              <a:spcAft>
                <a:spcPts val="0"/>
              </a:spcAft>
              <a:buSzPts val="1400"/>
              <a:buNone/>
            </a:pPr>
            <a:endParaRPr/>
          </a:p>
        </p:txBody>
      </p:sp>
      <p:sp>
        <p:nvSpPr>
          <p:cNvPr id="289" name="Google Shape;289;p24"/>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xfrm>
            <a:off x="242697" y="25195"/>
            <a:ext cx="8568794"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Wprowadzenie do marketingu</a:t>
            </a:r>
            <a:endParaRPr sz="3200">
              <a:solidFill>
                <a:srgbClr val="F24F4F"/>
              </a:solidFill>
              <a:latin typeface="Cambria"/>
              <a:ea typeface="Cambria"/>
              <a:cs typeface="Cambria"/>
              <a:sym typeface="Cambria"/>
            </a:endParaRPr>
          </a:p>
        </p:txBody>
      </p:sp>
      <p:sp>
        <p:nvSpPr>
          <p:cNvPr id="295" name="Google Shape;295;p25"/>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96" name="Google Shape;296;p25"/>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97" name="Google Shape;297;p25"/>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98" name="Google Shape;298;p25"/>
          <p:cNvSpPr txBox="1">
            <a:spLocks noGrp="1"/>
          </p:cNvSpPr>
          <p:nvPr>
            <p:ph type="body" idx="1"/>
          </p:nvPr>
        </p:nvSpPr>
        <p:spPr>
          <a:xfrm>
            <a:off x="158491" y="1288795"/>
            <a:ext cx="8821410" cy="3123651"/>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PRODUKT to zestaw atrybutów (cechy, funkcje, korzyści i zastosowania), które dają mu możliwość wymiany lub wykorzystania.</a:t>
            </a:r>
            <a:endParaRPr/>
          </a:p>
          <a:p>
            <a:pPr marL="457200" lvl="0" indent="-228600" algn="l" rtl="0">
              <a:lnSpc>
                <a:spcPct val="115000"/>
              </a:lnSpc>
              <a:spcBef>
                <a:spcPts val="0"/>
              </a:spcBef>
              <a:spcAft>
                <a:spcPts val="0"/>
              </a:spcAft>
              <a:buSzPts val="1400"/>
              <a:buNone/>
            </a:pPr>
            <a:endParaRPr sz="1600"/>
          </a:p>
          <a:p>
            <a:pPr marL="457200" lvl="0" indent="-317500" algn="l" rtl="0">
              <a:lnSpc>
                <a:spcPct val="115000"/>
              </a:lnSpc>
              <a:spcBef>
                <a:spcPts val="0"/>
              </a:spcBef>
              <a:spcAft>
                <a:spcPts val="0"/>
              </a:spcAft>
              <a:buSzPts val="1400"/>
              <a:buChar char="●"/>
            </a:pPr>
            <a:r>
              <a:rPr lang="es-ES" sz="1600"/>
              <a:t>MIEJSCE (DYSTRYBUCJA): jest formą komercjalizacji I dystrybucji produktów firmy</a:t>
            </a:r>
            <a:endParaRPr sz="1600"/>
          </a:p>
          <a:p>
            <a:pPr marL="457200" lvl="0" indent="-228600" algn="l" rtl="0">
              <a:lnSpc>
                <a:spcPct val="115000"/>
              </a:lnSpc>
              <a:spcBef>
                <a:spcPts val="0"/>
              </a:spcBef>
              <a:spcAft>
                <a:spcPts val="0"/>
              </a:spcAft>
              <a:buSzPts val="1400"/>
              <a:buNone/>
            </a:pPr>
            <a:endParaRPr sz="1600"/>
          </a:p>
          <a:p>
            <a:pPr marL="457200" lvl="0" indent="-317500" algn="l" rtl="0">
              <a:lnSpc>
                <a:spcPct val="115000"/>
              </a:lnSpc>
              <a:spcBef>
                <a:spcPts val="0"/>
              </a:spcBef>
              <a:spcAft>
                <a:spcPts val="0"/>
              </a:spcAft>
              <a:buSzPts val="1400"/>
              <a:buChar char="●"/>
            </a:pPr>
            <a:r>
              <a:rPr lang="es-ES" sz="1600"/>
              <a:t>PROMOCJA jest związana z komunikowaniem i zwiększaniem rozpoznawalności produktu/usługi, odróżnieniem od produktów/usług konkurencyjnych. Wymaga opracowania planu komunikacji.</a:t>
            </a:r>
            <a:endParaRPr/>
          </a:p>
          <a:p>
            <a:pPr marL="457200" lvl="0" indent="-228600" algn="l" rtl="0">
              <a:lnSpc>
                <a:spcPct val="115000"/>
              </a:lnSpc>
              <a:spcBef>
                <a:spcPts val="0"/>
              </a:spcBef>
              <a:spcAft>
                <a:spcPts val="0"/>
              </a:spcAft>
              <a:buSzPts val="1400"/>
              <a:buNone/>
            </a:pPr>
            <a:endParaRPr sz="1600"/>
          </a:p>
          <a:p>
            <a:pPr marL="457200" lvl="0" indent="-317500" algn="l" rtl="0">
              <a:lnSpc>
                <a:spcPct val="115000"/>
              </a:lnSpc>
              <a:spcBef>
                <a:spcPts val="0"/>
              </a:spcBef>
              <a:spcAft>
                <a:spcPts val="0"/>
              </a:spcAft>
              <a:buSzPts val="1400"/>
              <a:buChar char="●"/>
            </a:pPr>
            <a:r>
              <a:rPr lang="es-ES" sz="1600"/>
              <a:t>CENA:  wybór odpowiedniej ceny produktu jest bardzo ważny dla jego późniejszej komercjalizacji na rynku, biorąc pod uwagę jego wartość i cenę.</a:t>
            </a:r>
            <a:br>
              <a:rPr lang="es-ES" sz="1600"/>
            </a:br>
            <a:endParaRPr sz="1600"/>
          </a:p>
        </p:txBody>
      </p:sp>
      <p:sp>
        <p:nvSpPr>
          <p:cNvPr id="299" name="Google Shape;299;p25"/>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a:spLocks noGrp="1"/>
          </p:cNvSpPr>
          <p:nvPr>
            <p:ph type="title"/>
          </p:nvPr>
        </p:nvSpPr>
        <p:spPr>
          <a:xfrm>
            <a:off x="242697" y="25195"/>
            <a:ext cx="8568794"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Wprowadzenie do marketingu</a:t>
            </a:r>
            <a:endParaRPr sz="3200">
              <a:solidFill>
                <a:srgbClr val="F24F4F"/>
              </a:solidFill>
              <a:latin typeface="Cambria"/>
              <a:ea typeface="Cambria"/>
              <a:cs typeface="Cambria"/>
              <a:sym typeface="Cambria"/>
            </a:endParaRPr>
          </a:p>
        </p:txBody>
      </p:sp>
      <p:sp>
        <p:nvSpPr>
          <p:cNvPr id="305" name="Google Shape;305;p26"/>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306" name="Google Shape;306;p26"/>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307" name="Google Shape;307;p26"/>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308" name="Google Shape;308;p26"/>
          <p:cNvSpPr txBox="1">
            <a:spLocks noGrp="1"/>
          </p:cNvSpPr>
          <p:nvPr>
            <p:ph type="body" idx="1"/>
          </p:nvPr>
        </p:nvSpPr>
        <p:spPr>
          <a:xfrm>
            <a:off x="158491" y="1288795"/>
            <a:ext cx="8821410" cy="3123651"/>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Produkt i dystrybucja są długoterminowymi instrumentami strategicznymi, ponieważ nie można ich natychmiast modyfikować, a ich użycie musi być wygodnie zaplanowane.</a:t>
            </a:r>
            <a:endParaRPr/>
          </a:p>
          <a:p>
            <a:pPr marL="457200" lvl="0" indent="-228600" algn="l" rtl="0">
              <a:lnSpc>
                <a:spcPct val="115000"/>
              </a:lnSpc>
              <a:spcBef>
                <a:spcPts val="0"/>
              </a:spcBef>
              <a:spcAft>
                <a:spcPts val="0"/>
              </a:spcAft>
              <a:buSzPts val="1400"/>
              <a:buNone/>
            </a:pPr>
            <a:endParaRPr sz="1600"/>
          </a:p>
          <a:p>
            <a:pPr marL="457200" lvl="0" indent="-317500" algn="l" rtl="0">
              <a:lnSpc>
                <a:spcPct val="115000"/>
              </a:lnSpc>
              <a:spcBef>
                <a:spcPts val="0"/>
              </a:spcBef>
              <a:spcAft>
                <a:spcPts val="0"/>
              </a:spcAft>
              <a:buSzPts val="1400"/>
              <a:buChar char="●"/>
            </a:pPr>
            <a:r>
              <a:rPr lang="es-ES" sz="1600"/>
              <a:t>Cena i promocja to instrumenty taktyczne, ponieważ można je łatwo i szybko modyfikować.)</a:t>
            </a:r>
            <a:endParaRPr/>
          </a:p>
          <a:p>
            <a:pPr marL="457200" lvl="0" indent="-228600" algn="l" rtl="0">
              <a:lnSpc>
                <a:spcPct val="115000"/>
              </a:lnSpc>
              <a:spcBef>
                <a:spcPts val="0"/>
              </a:spcBef>
              <a:spcAft>
                <a:spcPts val="0"/>
              </a:spcAft>
              <a:buSzPts val="1400"/>
              <a:buNone/>
            </a:pPr>
            <a:endParaRPr sz="1600"/>
          </a:p>
          <a:p>
            <a:pPr marL="457200" lvl="0" indent="-317500" algn="l" rtl="0">
              <a:lnSpc>
                <a:spcPct val="115000"/>
              </a:lnSpc>
              <a:spcBef>
                <a:spcPts val="0"/>
              </a:spcBef>
              <a:spcAft>
                <a:spcPts val="0"/>
              </a:spcAft>
              <a:buSzPts val="1400"/>
              <a:buChar char="●"/>
            </a:pPr>
            <a:r>
              <a:rPr lang="es-ES" sz="1600"/>
              <a:t>Mikroprzedsiębiorstwa Art &amp; Craft muszą przeprowadzić analizę tych elementów, przeprowadzając analizę SWOT (słabości, zagrożenia, mocne strony i szanse) firmy, zanim podejmą ważne decyzje.</a:t>
            </a:r>
            <a:endParaRPr sz="1600"/>
          </a:p>
        </p:txBody>
      </p:sp>
      <p:sp>
        <p:nvSpPr>
          <p:cNvPr id="309" name="Google Shape;309;p26"/>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title"/>
          </p:nvPr>
        </p:nvSpPr>
        <p:spPr>
          <a:xfrm>
            <a:off x="916125" y="1219525"/>
            <a:ext cx="7138200" cy="120502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s-ES" sz="6000">
                <a:solidFill>
                  <a:srgbClr val="E06666"/>
                </a:solidFill>
                <a:latin typeface="Cambria"/>
                <a:ea typeface="Cambria"/>
                <a:cs typeface="Cambria"/>
                <a:sym typeface="Cambria"/>
              </a:rPr>
              <a:t>DZIĘKUJEMY!</a:t>
            </a:r>
            <a:endParaRPr sz="6000" b="0">
              <a:latin typeface="Cambria"/>
              <a:ea typeface="Cambria"/>
              <a:cs typeface="Cambria"/>
              <a:sym typeface="Cambria"/>
            </a:endParaRPr>
          </a:p>
        </p:txBody>
      </p:sp>
      <p:sp>
        <p:nvSpPr>
          <p:cNvPr id="315" name="Google Shape;315;p27"/>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 name="Google Shape;316;p27"/>
          <p:cNvPicPr preferRelativeResize="0"/>
          <p:nvPr/>
        </p:nvPicPr>
        <p:blipFill rotWithShape="1">
          <a:blip r:embed="rId3">
            <a:alphaModFix/>
          </a:blip>
          <a:srcRect/>
          <a:stretch/>
        </p:blipFill>
        <p:spPr>
          <a:xfrm>
            <a:off x="311368" y="78555"/>
            <a:ext cx="1787596" cy="884336"/>
          </a:xfrm>
          <a:prstGeom prst="rect">
            <a:avLst/>
          </a:prstGeom>
          <a:noFill/>
          <a:ln>
            <a:noFill/>
          </a:ln>
        </p:spPr>
      </p:pic>
      <p:pic>
        <p:nvPicPr>
          <p:cNvPr id="317" name="Google Shape;317;p27"/>
          <p:cNvPicPr preferRelativeResize="0"/>
          <p:nvPr/>
        </p:nvPicPr>
        <p:blipFill rotWithShape="1">
          <a:blip r:embed="rId4">
            <a:alphaModFix/>
          </a:blip>
          <a:src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5"/>
          <p:cNvPicPr preferRelativeResize="0"/>
          <p:nvPr/>
        </p:nvPicPr>
        <p:blipFill rotWithShape="1">
          <a:blip r:embed="rId3">
            <a:alphaModFix/>
          </a:blip>
          <a:srcRect/>
          <a:stretch/>
        </p:blipFill>
        <p:spPr>
          <a:xfrm>
            <a:off x="7065975" y="133125"/>
            <a:ext cx="1913926" cy="416680"/>
          </a:xfrm>
          <a:prstGeom prst="rect">
            <a:avLst/>
          </a:prstGeom>
          <a:noFill/>
          <a:ln>
            <a:noFill/>
          </a:ln>
        </p:spPr>
      </p:pic>
      <p:sp>
        <p:nvSpPr>
          <p:cNvPr id="198" name="Google Shape;198;p15"/>
          <p:cNvSpPr txBox="1">
            <a:spLocks noGrp="1"/>
          </p:cNvSpPr>
          <p:nvPr>
            <p:ph type="title"/>
          </p:nvPr>
        </p:nvSpPr>
        <p:spPr>
          <a:xfrm>
            <a:off x="1503218" y="1246220"/>
            <a:ext cx="6229425" cy="158643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s-ES" sz="3200" b="0">
                <a:solidFill>
                  <a:srgbClr val="E06666"/>
                </a:solidFill>
                <a:latin typeface="Cambria"/>
                <a:ea typeface="Cambria"/>
                <a:cs typeface="Cambria"/>
                <a:sym typeface="Cambria"/>
              </a:rPr>
              <a:t>Moduł 2 </a:t>
            </a:r>
            <a:br>
              <a:rPr lang="es-ES" sz="3200" b="0">
                <a:solidFill>
                  <a:srgbClr val="E06666"/>
                </a:solidFill>
                <a:latin typeface="Cambria"/>
                <a:ea typeface="Cambria"/>
                <a:cs typeface="Cambria"/>
                <a:sym typeface="Cambria"/>
              </a:rPr>
            </a:br>
            <a:r>
              <a:rPr lang="es-ES" sz="3200" b="0">
                <a:solidFill>
                  <a:srgbClr val="E06666"/>
                </a:solidFill>
                <a:latin typeface="Cambria"/>
                <a:ea typeface="Cambria"/>
                <a:cs typeface="Cambria"/>
                <a:sym typeface="Cambria"/>
              </a:rPr>
              <a:t>STRATEGIA DLA START-UPÓW I PRZEDSIĘBIORCÓW Z SEKTORA SZTUKI I RZEMIOSŁ ARTYSTYCZNYCH </a:t>
            </a:r>
            <a:endParaRPr sz="3200" b="0">
              <a:latin typeface="Cambria"/>
              <a:ea typeface="Cambria"/>
              <a:cs typeface="Cambria"/>
              <a:sym typeface="Cambria"/>
            </a:endParaRPr>
          </a:p>
        </p:txBody>
      </p:sp>
      <p:sp>
        <p:nvSpPr>
          <p:cNvPr id="199" name="Google Shape;199;p15"/>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00" name="Google Shape;200;p15"/>
          <p:cNvPicPr preferRelativeResize="0"/>
          <p:nvPr/>
        </p:nvPicPr>
        <p:blipFill rotWithShape="1">
          <a:blip r:embed="rId4">
            <a:alphaModFix/>
          </a:blip>
          <a:src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106808" y="1282730"/>
            <a:ext cx="7551999" cy="230423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b="0">
                <a:solidFill>
                  <a:srgbClr val="F24F4F"/>
                </a:solidFill>
                <a:latin typeface="Cambria"/>
                <a:ea typeface="Cambria"/>
                <a:cs typeface="Cambria"/>
                <a:sym typeface="Cambria"/>
              </a:rPr>
              <a:t>CZĘŚĆ 2</a:t>
            </a:r>
            <a:br>
              <a:rPr lang="es-ES" b="0">
                <a:solidFill>
                  <a:srgbClr val="F24F4F"/>
                </a:solidFill>
                <a:latin typeface="Cambria"/>
                <a:ea typeface="Cambria"/>
                <a:cs typeface="Cambria"/>
                <a:sym typeface="Cambria"/>
              </a:rPr>
            </a:br>
            <a:r>
              <a:rPr lang="es-ES" b="0">
                <a:solidFill>
                  <a:srgbClr val="F24F4F"/>
                </a:solidFill>
                <a:latin typeface="Cambria"/>
                <a:ea typeface="Cambria"/>
                <a:cs typeface="Cambria"/>
                <a:sym typeface="Cambria"/>
              </a:rPr>
              <a:t>KSZTAŁTOWANIE MARKI I KOMUNIKOWANIE NA POTRZEBY WZMOCNIENIA KONKURENCYJNOŚCI</a:t>
            </a:r>
            <a:endParaRPr b="0">
              <a:solidFill>
                <a:srgbClr val="F24F4F"/>
              </a:solidFill>
              <a:latin typeface="Cambria"/>
              <a:ea typeface="Cambria"/>
              <a:cs typeface="Cambria"/>
              <a:sym typeface="Cambria"/>
            </a:endParaRPr>
          </a:p>
        </p:txBody>
      </p:sp>
      <p:sp>
        <p:nvSpPr>
          <p:cNvPr id="206" name="Google Shape;206;p16"/>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07" name="Google Shape;207;p16"/>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08" name="Google Shape;208;p16"/>
          <p:cNvPicPr preferRelativeResize="0"/>
          <p:nvPr/>
        </p:nvPicPr>
        <p:blipFill rotWithShape="1">
          <a:blip r:embed="rId3">
            <a:alphaModFix/>
          </a:blip>
          <a:srcRect/>
          <a:stretch/>
        </p:blipFill>
        <p:spPr>
          <a:xfrm>
            <a:off x="5208950" y="-12"/>
            <a:ext cx="1715527" cy="815400"/>
          </a:xfrm>
          <a:prstGeom prst="rect">
            <a:avLst/>
          </a:prstGeom>
          <a:noFill/>
          <a:ln>
            <a:noFill/>
          </a:ln>
        </p:spPr>
      </p:pic>
      <p:pic>
        <p:nvPicPr>
          <p:cNvPr id="209" name="Google Shape;209;p16"/>
          <p:cNvPicPr preferRelativeResize="0"/>
          <p:nvPr/>
        </p:nvPicPr>
        <p:blipFill rotWithShape="1">
          <a:blip r:embed="rId4">
            <a:alphaModFix/>
          </a:blip>
          <a:srcRect/>
          <a:stretch/>
        </p:blipFill>
        <p:spPr>
          <a:xfrm>
            <a:off x="7065975" y="133125"/>
            <a:ext cx="1913926" cy="416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1100458" y="325683"/>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Efekty uczenia </a:t>
            </a:r>
            <a:endParaRPr>
              <a:solidFill>
                <a:srgbClr val="F24F4F"/>
              </a:solidFill>
              <a:latin typeface="Cambria"/>
              <a:ea typeface="Cambria"/>
              <a:cs typeface="Cambria"/>
              <a:sym typeface="Cambria"/>
            </a:endParaRPr>
          </a:p>
        </p:txBody>
      </p:sp>
      <p:sp>
        <p:nvSpPr>
          <p:cNvPr id="215" name="Google Shape;215;p17"/>
          <p:cNvSpPr txBox="1">
            <a:spLocks noGrp="1"/>
          </p:cNvSpPr>
          <p:nvPr>
            <p:ph type="body" idx="1"/>
          </p:nvPr>
        </p:nvSpPr>
        <p:spPr>
          <a:xfrm>
            <a:off x="824345" y="1951041"/>
            <a:ext cx="7759818" cy="2471669"/>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Uczestnik ma świadomość znaczenia marketingu i komunikacji w zarządzaniu przedsiębiorstwem.</a:t>
            </a:r>
            <a:endParaRPr sz="1600"/>
          </a:p>
          <a:p>
            <a:pPr marL="457200" lvl="0" indent="-317500" algn="l" rtl="0">
              <a:lnSpc>
                <a:spcPct val="115000"/>
              </a:lnSpc>
              <a:spcBef>
                <a:spcPts val="0"/>
              </a:spcBef>
              <a:spcAft>
                <a:spcPts val="0"/>
              </a:spcAft>
              <a:buSzPts val="1400"/>
              <a:buChar char="●"/>
            </a:pPr>
            <a:r>
              <a:rPr lang="es-ES" sz="1600"/>
              <a:t>Uczestnik wie, w jaki sposób różnicować koncepty z obszaru zarządzania marką</a:t>
            </a:r>
            <a:endParaRPr sz="1600"/>
          </a:p>
          <a:p>
            <a:pPr marL="457200" lvl="0" indent="-317500" algn="l" rtl="0">
              <a:lnSpc>
                <a:spcPct val="115000"/>
              </a:lnSpc>
              <a:spcBef>
                <a:spcPts val="0"/>
              </a:spcBef>
              <a:spcAft>
                <a:spcPts val="0"/>
              </a:spcAft>
              <a:buSzPts val="1400"/>
              <a:buChar char="●"/>
            </a:pPr>
            <a:r>
              <a:rPr lang="es-ES" sz="1600"/>
              <a:t>Uczestnik rozróżnia poszczególne funkcje komunikacji i marketingu</a:t>
            </a:r>
            <a:endParaRPr sz="1600"/>
          </a:p>
          <a:p>
            <a:pPr marL="457200" lvl="0" indent="-317500" algn="l" rtl="0">
              <a:lnSpc>
                <a:spcPct val="115000"/>
              </a:lnSpc>
              <a:spcBef>
                <a:spcPts val="0"/>
              </a:spcBef>
              <a:spcAft>
                <a:spcPts val="0"/>
              </a:spcAft>
              <a:buSzPts val="1400"/>
              <a:buChar char="●"/>
            </a:pPr>
            <a:r>
              <a:rPr lang="es-ES" sz="1600"/>
              <a:t>Uczestnik koncentruje się na elementach zarządzania przedsiębiorstwem, reklamy, PR oraz marketingu</a:t>
            </a:r>
            <a:endParaRPr sz="1600"/>
          </a:p>
          <a:p>
            <a:pPr marL="457200" lvl="0" indent="-228600" algn="l" rtl="0">
              <a:lnSpc>
                <a:spcPct val="115000"/>
              </a:lnSpc>
              <a:spcBef>
                <a:spcPts val="0"/>
              </a:spcBef>
              <a:spcAft>
                <a:spcPts val="0"/>
              </a:spcAft>
              <a:buSzPts val="1400"/>
              <a:buNone/>
            </a:pPr>
            <a:endParaRPr sz="1600"/>
          </a:p>
        </p:txBody>
      </p:sp>
      <p:sp>
        <p:nvSpPr>
          <p:cNvPr id="216" name="Google Shape;216;p17"/>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17" name="Google Shape;217;p17"/>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18" name="Google Shape;218;p17"/>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19" name="Google Shape;219;p17"/>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432450" y="687375"/>
            <a:ext cx="84228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Kształtowanie marki dla mikroprzedsiębiorstw z sektora sztuki i rzemiosł artystycznych</a:t>
            </a:r>
            <a:endParaRPr sz="3200">
              <a:solidFill>
                <a:srgbClr val="F24F4F"/>
              </a:solidFill>
              <a:latin typeface="Cambria"/>
              <a:ea typeface="Cambria"/>
              <a:cs typeface="Cambria"/>
              <a:sym typeface="Cambria"/>
            </a:endParaRPr>
          </a:p>
        </p:txBody>
      </p:sp>
      <p:sp>
        <p:nvSpPr>
          <p:cNvPr id="225" name="Google Shape;225;p18"/>
          <p:cNvSpPr txBox="1">
            <a:spLocks noGrp="1"/>
          </p:cNvSpPr>
          <p:nvPr>
            <p:ph type="body" idx="1"/>
          </p:nvPr>
        </p:nvSpPr>
        <p:spPr>
          <a:xfrm>
            <a:off x="242696" y="1721242"/>
            <a:ext cx="8215500" cy="3540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Logo jest wyrazem marki, który odzwierciedla pewne wartości organizacyjne na potrzeby kształtowania wizerunku. Wizerunek jest tworzony na zewnątrz organizacji, podczas gdy tożsamość dotyczy samej firmy. Są to koncepty pokrewne, ale różne. </a:t>
            </a:r>
            <a:endParaRPr/>
          </a:p>
          <a:p>
            <a:pPr marL="457200" lvl="0" indent="-317500" algn="l" rtl="0">
              <a:lnSpc>
                <a:spcPct val="115000"/>
              </a:lnSpc>
              <a:spcBef>
                <a:spcPts val="0"/>
              </a:spcBef>
              <a:spcAft>
                <a:spcPts val="0"/>
              </a:spcAft>
              <a:buSzPts val="1400"/>
              <a:buChar char="●"/>
            </a:pPr>
            <a:r>
              <a:rPr lang="es-ES" sz="1600"/>
              <a:t>Aby odróżnić naszą firmę od konkurentów, musimy dobrze zarządzać marką</a:t>
            </a:r>
            <a:endParaRPr sz="1600"/>
          </a:p>
          <a:p>
            <a:pPr marL="457200" lvl="0" indent="-317500" algn="l" rtl="0">
              <a:lnSpc>
                <a:spcPct val="115000"/>
              </a:lnSpc>
              <a:spcBef>
                <a:spcPts val="0"/>
              </a:spcBef>
              <a:spcAft>
                <a:spcPts val="0"/>
              </a:spcAft>
              <a:buSzPts val="1400"/>
              <a:buChar char="●"/>
            </a:pPr>
            <a:r>
              <a:rPr lang="es-ES" sz="1600"/>
              <a:t>Aby logo było skuteczne, musi mieć szereg cech, takich jak: zwięzłość, łatwość odczytu, łatwość wymowy, zapamiętywanie i inne.</a:t>
            </a:r>
            <a:endParaRPr/>
          </a:p>
          <a:p>
            <a:pPr marL="457200" lvl="0" indent="-317500" algn="l" rtl="0">
              <a:lnSpc>
                <a:spcPct val="115000"/>
              </a:lnSpc>
              <a:spcBef>
                <a:spcPts val="0"/>
              </a:spcBef>
              <a:spcAft>
                <a:spcPts val="0"/>
              </a:spcAft>
              <a:buSzPts val="1400"/>
              <a:buChar char="●"/>
            </a:pPr>
            <a:r>
              <a:rPr lang="es-ES" sz="1600"/>
              <a:t>Izotyp, który jest częścią symboliczną (bez tekstu) marki, oraz imagotyp, który jest zestawem ikoniczno-tekstowym, w którym tekst i symbol są wyraźnie zróżnicowane (mogą działać osobno). </a:t>
            </a:r>
            <a:endParaRPr sz="1600"/>
          </a:p>
          <a:p>
            <a:pPr marL="457200" lvl="0" indent="-317500" algn="l" rtl="0">
              <a:lnSpc>
                <a:spcPct val="115000"/>
              </a:lnSpc>
              <a:spcBef>
                <a:spcPts val="0"/>
              </a:spcBef>
              <a:spcAft>
                <a:spcPts val="0"/>
              </a:spcAft>
              <a:buSzPts val="1400"/>
              <a:buChar char="●"/>
            </a:pPr>
            <a:r>
              <a:rPr lang="es-ES" sz="1600"/>
              <a:t>Isologo, to połączenie tekstu i obrazu połączone w jedno.</a:t>
            </a:r>
            <a:endParaRPr sz="1600"/>
          </a:p>
          <a:p>
            <a:pPr marL="139700" lvl="0" indent="0" algn="l" rtl="0">
              <a:lnSpc>
                <a:spcPct val="115000"/>
              </a:lnSpc>
              <a:spcBef>
                <a:spcPts val="0"/>
              </a:spcBef>
              <a:spcAft>
                <a:spcPts val="0"/>
              </a:spcAft>
              <a:buSzPts val="1400"/>
              <a:buNone/>
            </a:pPr>
            <a:endParaRPr sz="1600"/>
          </a:p>
          <a:p>
            <a:pPr marL="139700" lvl="0" indent="0" algn="l" rtl="0">
              <a:lnSpc>
                <a:spcPct val="115000"/>
              </a:lnSpc>
              <a:spcBef>
                <a:spcPts val="0"/>
              </a:spcBef>
              <a:spcAft>
                <a:spcPts val="0"/>
              </a:spcAft>
              <a:buSzPts val="1400"/>
              <a:buNone/>
            </a:pPr>
            <a:endParaRPr sz="1600"/>
          </a:p>
        </p:txBody>
      </p:sp>
      <p:sp>
        <p:nvSpPr>
          <p:cNvPr id="226" name="Google Shape;226;p18"/>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27" name="Google Shape;227;p18"/>
          <p:cNvPicPr preferRelativeResize="0"/>
          <p:nvPr/>
        </p:nvPicPr>
        <p:blipFill rotWithShape="1">
          <a:blip r:embed="rId3">
            <a:alphaModFix/>
          </a:blip>
          <a:srcRect/>
          <a:stretch/>
        </p:blipFill>
        <p:spPr>
          <a:xfrm>
            <a:off x="7380896" y="4303643"/>
            <a:ext cx="1599006" cy="767121"/>
          </a:xfrm>
          <a:prstGeom prst="rect">
            <a:avLst/>
          </a:prstGeom>
          <a:noFill/>
          <a:ln>
            <a:noFill/>
          </a:ln>
        </p:spPr>
      </p:pic>
      <p:pic>
        <p:nvPicPr>
          <p:cNvPr id="228" name="Google Shape;228;p18"/>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29" name="Google Shape;229;p18"/>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574964" y="394855"/>
            <a:ext cx="7551322" cy="89892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Wizerunek, tożsamość i reputacja</a:t>
            </a:r>
            <a:endParaRPr sz="3200">
              <a:solidFill>
                <a:srgbClr val="F24F4F"/>
              </a:solidFill>
              <a:latin typeface="Cambria"/>
              <a:ea typeface="Cambria"/>
              <a:cs typeface="Cambria"/>
              <a:sym typeface="Cambria"/>
            </a:endParaRPr>
          </a:p>
        </p:txBody>
      </p:sp>
      <p:sp>
        <p:nvSpPr>
          <p:cNvPr id="235" name="Google Shape;235;p19"/>
          <p:cNvSpPr txBox="1">
            <a:spLocks noGrp="1"/>
          </p:cNvSpPr>
          <p:nvPr>
            <p:ph type="body" idx="1"/>
          </p:nvPr>
        </p:nvSpPr>
        <p:spPr>
          <a:xfrm>
            <a:off x="796338" y="1524447"/>
            <a:ext cx="7551323" cy="2746788"/>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Wizerunek to ogólne wrażenie, na podstawie którego otoczenie ocenia firmę.</a:t>
            </a:r>
            <a:endParaRPr/>
          </a:p>
          <a:p>
            <a:pPr marL="457200" lvl="0" indent="-317500" algn="l" rtl="0">
              <a:lnSpc>
                <a:spcPct val="115000"/>
              </a:lnSpc>
              <a:spcBef>
                <a:spcPts val="0"/>
              </a:spcBef>
              <a:spcAft>
                <a:spcPts val="0"/>
              </a:spcAft>
              <a:buSzPts val="1400"/>
              <a:buChar char="●"/>
            </a:pPr>
            <a:r>
              <a:rPr lang="es-ES" sz="1600"/>
              <a:t>Tożsamość polega na projektowaniu, za pośrednictwem wewnętrznego i zewnętrznego programu komunikacyjnego, zestawu systemów, struktur i wartości, które dominują w firmie.</a:t>
            </a:r>
            <a:endParaRPr/>
          </a:p>
          <a:p>
            <a:pPr marL="457200" lvl="0" indent="-317500" algn="l" rtl="0">
              <a:lnSpc>
                <a:spcPct val="115000"/>
              </a:lnSpc>
              <a:spcBef>
                <a:spcPts val="0"/>
              </a:spcBef>
              <a:spcAft>
                <a:spcPts val="0"/>
              </a:spcAft>
              <a:buSzPts val="1400"/>
              <a:buChar char="●"/>
            </a:pPr>
            <a:r>
              <a:rPr lang="es-ES" sz="1600"/>
              <a:t>Reputacja to reprezentacja postrzegania przeszłych działań firmy oraz przyszłych oczekiwań, które opisują ogólne wrażenie jakie odnoszą kluczowe grupy interesariuszy firmy względem jej głównych rywali. </a:t>
            </a:r>
            <a:endParaRPr sz="1600"/>
          </a:p>
        </p:txBody>
      </p:sp>
      <p:sp>
        <p:nvSpPr>
          <p:cNvPr id="236" name="Google Shape;236;p19"/>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37" name="Google Shape;237;p19"/>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38" name="Google Shape;238;p19"/>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39" name="Google Shape;239;p19"/>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574964" y="394855"/>
            <a:ext cx="7551322" cy="89892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sz="3200">
                <a:solidFill>
                  <a:srgbClr val="F24F4F"/>
                </a:solidFill>
                <a:latin typeface="Cambria"/>
                <a:ea typeface="Cambria"/>
                <a:cs typeface="Cambria"/>
                <a:sym typeface="Cambria"/>
              </a:rPr>
              <a:t>Kierunek handlowy</a:t>
            </a:r>
            <a:endParaRPr sz="3200">
              <a:solidFill>
                <a:srgbClr val="F24F4F"/>
              </a:solidFill>
              <a:latin typeface="Cambria"/>
              <a:ea typeface="Cambria"/>
              <a:cs typeface="Cambria"/>
              <a:sym typeface="Cambria"/>
            </a:endParaRPr>
          </a:p>
        </p:txBody>
      </p:sp>
      <p:sp>
        <p:nvSpPr>
          <p:cNvPr id="245" name="Google Shape;245;p20"/>
          <p:cNvSpPr txBox="1">
            <a:spLocks noGrp="1"/>
          </p:cNvSpPr>
          <p:nvPr>
            <p:ph type="body" idx="1"/>
          </p:nvPr>
        </p:nvSpPr>
        <p:spPr>
          <a:xfrm>
            <a:off x="796338" y="1524447"/>
            <a:ext cx="7551323" cy="2746788"/>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W celu odpowiedniego zarządzania potencjałem komercyjnym konieczna jest analiza systemu handlowego, projektowanie strategii oraz odpowiednia organizacja i koordynacja zarządzania handlowego.</a:t>
            </a:r>
            <a:endParaRPr/>
          </a:p>
          <a:p>
            <a:pPr marL="457200" lvl="0" indent="-317500" algn="l" rtl="0">
              <a:lnSpc>
                <a:spcPct val="115000"/>
              </a:lnSpc>
              <a:spcBef>
                <a:spcPts val="0"/>
              </a:spcBef>
              <a:spcAft>
                <a:spcPts val="0"/>
              </a:spcAft>
              <a:buSzPts val="1400"/>
              <a:buChar char="●"/>
            </a:pPr>
            <a:r>
              <a:rPr lang="es-ES" sz="1600"/>
              <a:t>Opracowanie kierunku handlowego jest stosunkowo trudne, ponieważ wymaga kompleksowej analizy wielu zmiennych. Czasami trudno jest oszacować reakcję rynków na popyt, działania konkurencji, zróżnicowanie terytorialne i produktowe, zróżnicowane cele itp.</a:t>
            </a:r>
            <a:endParaRPr/>
          </a:p>
          <a:p>
            <a:pPr marL="457200" lvl="0" indent="-228600" algn="l" rtl="0">
              <a:lnSpc>
                <a:spcPct val="115000"/>
              </a:lnSpc>
              <a:spcBef>
                <a:spcPts val="0"/>
              </a:spcBef>
              <a:spcAft>
                <a:spcPts val="0"/>
              </a:spcAft>
              <a:buSzPts val="1400"/>
              <a:buNone/>
            </a:pPr>
            <a:endParaRPr sz="1600"/>
          </a:p>
        </p:txBody>
      </p:sp>
      <p:sp>
        <p:nvSpPr>
          <p:cNvPr id="246" name="Google Shape;246;p20"/>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47" name="Google Shape;247;p20"/>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49" name="Google Shape;249;p20"/>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Public Relations</a:t>
            </a:r>
            <a:endParaRPr>
              <a:solidFill>
                <a:srgbClr val="F24F4F"/>
              </a:solidFill>
              <a:latin typeface="Cambria"/>
              <a:ea typeface="Cambria"/>
              <a:cs typeface="Cambria"/>
              <a:sym typeface="Cambria"/>
            </a:endParaRPr>
          </a:p>
        </p:txBody>
      </p:sp>
      <p:sp>
        <p:nvSpPr>
          <p:cNvPr id="255" name="Google Shape;255;p21"/>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56" name="Google Shape;256;p21"/>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57" name="Google Shape;257;p21"/>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58" name="Google Shape;258;p21"/>
          <p:cNvSpPr txBox="1">
            <a:spLocks noGrp="1"/>
          </p:cNvSpPr>
          <p:nvPr>
            <p:ph type="body" idx="1"/>
          </p:nvPr>
        </p:nvSpPr>
        <p:spPr>
          <a:xfrm>
            <a:off x="561109" y="1459134"/>
            <a:ext cx="7848599" cy="2696214"/>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Public relations to narzędzie komunikacji, którego celem jest modyfikacja postaw wobec marki, produktu lub pomysłu.</a:t>
            </a:r>
            <a:endParaRPr/>
          </a:p>
          <a:p>
            <a:pPr marL="457200" lvl="0" indent="-317500" algn="l" rtl="0">
              <a:lnSpc>
                <a:spcPct val="115000"/>
              </a:lnSpc>
              <a:spcBef>
                <a:spcPts val="0"/>
              </a:spcBef>
              <a:spcAft>
                <a:spcPts val="0"/>
              </a:spcAft>
              <a:buSzPts val="1400"/>
              <a:buChar char="●"/>
            </a:pPr>
            <a:r>
              <a:rPr lang="es-ES" sz="1600"/>
              <a:t>Organizacją wydarzeń może być narzędziem public relations, w ramach którego marka chce, poprawić wizerunek odbiorców bez konieczności ponoszenia opłat za działania reklamowe.</a:t>
            </a:r>
            <a:endParaRPr/>
          </a:p>
          <a:p>
            <a:pPr marL="457200" lvl="0" indent="-317500" algn="l" rtl="0">
              <a:lnSpc>
                <a:spcPct val="115000"/>
              </a:lnSpc>
              <a:spcBef>
                <a:spcPts val="0"/>
              </a:spcBef>
              <a:spcAft>
                <a:spcPts val="0"/>
              </a:spcAft>
              <a:buSzPts val="1400"/>
              <a:buChar char="●"/>
            </a:pPr>
            <a:r>
              <a:rPr lang="es-ES" sz="1600"/>
              <a:t>Organizacja wydarzeń komunikowana jest w różnego typu mediach, m.in w prasie, co pozwala na zwiększenie rozpoznawalności firmy lub marki. W konsekwencji firma zdobywa większy rozgłos.</a:t>
            </a:r>
            <a:endParaRPr sz="1600"/>
          </a:p>
          <a:p>
            <a:pPr marL="457200" lvl="0" indent="-228600" algn="l" rtl="0">
              <a:lnSpc>
                <a:spcPct val="115000"/>
              </a:lnSpc>
              <a:spcBef>
                <a:spcPts val="0"/>
              </a:spcBef>
              <a:spcAft>
                <a:spcPts val="0"/>
              </a:spcAft>
              <a:buSzPts val="1400"/>
              <a:buNone/>
            </a:pPr>
            <a:endParaRPr sz="1600"/>
          </a:p>
        </p:txBody>
      </p:sp>
      <p:sp>
        <p:nvSpPr>
          <p:cNvPr id="259" name="Google Shape;259;p21"/>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s-ES">
                <a:solidFill>
                  <a:srgbClr val="F24F4F"/>
                </a:solidFill>
                <a:latin typeface="Cambria"/>
                <a:ea typeface="Cambria"/>
                <a:cs typeface="Cambria"/>
                <a:sym typeface="Cambria"/>
              </a:rPr>
              <a:t>Reklama</a:t>
            </a:r>
            <a:endParaRPr>
              <a:solidFill>
                <a:srgbClr val="F24F4F"/>
              </a:solidFill>
              <a:latin typeface="Cambria"/>
              <a:ea typeface="Cambria"/>
              <a:cs typeface="Cambria"/>
              <a:sym typeface="Cambria"/>
            </a:endParaRPr>
          </a:p>
        </p:txBody>
      </p:sp>
      <p:sp>
        <p:nvSpPr>
          <p:cNvPr id="265" name="Google Shape;265;p22"/>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E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s-ES" sz="1050" b="0" i="0" u="none" strike="noStrike" cap="none">
                <a:solidFill>
                  <a:srgbClr val="000000"/>
                </a:solidFill>
                <a:latin typeface="Garamond"/>
                <a:ea typeface="Garamond"/>
                <a:cs typeface="Garamond"/>
                <a:sym typeface="Garamond"/>
              </a:rPr>
              <a:t> </a:t>
            </a:r>
            <a:endParaRPr/>
          </a:p>
        </p:txBody>
      </p:sp>
      <p:pic>
        <p:nvPicPr>
          <p:cNvPr id="266" name="Google Shape;266;p22"/>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67" name="Google Shape;267;p22"/>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68" name="Google Shape;268;p22"/>
          <p:cNvSpPr txBox="1">
            <a:spLocks noGrp="1"/>
          </p:cNvSpPr>
          <p:nvPr>
            <p:ph type="body" idx="1"/>
          </p:nvPr>
        </p:nvSpPr>
        <p:spPr>
          <a:xfrm>
            <a:off x="581890" y="1362151"/>
            <a:ext cx="8091055" cy="3043593"/>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s-ES" sz="1600"/>
              <a:t>Reklama to kontrolowany proces komunikacji, który wykorzystuje środki masowego przekazu do promocji produktów, usług, pomysłów lub instytucji.</a:t>
            </a:r>
            <a:endParaRPr/>
          </a:p>
          <a:p>
            <a:pPr marL="457200" lvl="0" indent="-317500" algn="l" rtl="0">
              <a:lnSpc>
                <a:spcPct val="115000"/>
              </a:lnSpc>
              <a:spcBef>
                <a:spcPts val="0"/>
              </a:spcBef>
              <a:spcAft>
                <a:spcPts val="0"/>
              </a:spcAft>
              <a:buSzPts val="1400"/>
              <a:buChar char="●"/>
            </a:pPr>
            <a:r>
              <a:rPr lang="es-ES" sz="1600"/>
              <a:t>Reklama to narzędzie komunikacji, które poprawia widoczność produktów i usług odróżniając je od konkurencji.</a:t>
            </a:r>
            <a:endParaRPr/>
          </a:p>
          <a:p>
            <a:pPr marL="457200" lvl="0" indent="-317500" algn="l" rtl="0">
              <a:lnSpc>
                <a:spcPct val="115000"/>
              </a:lnSpc>
              <a:spcBef>
                <a:spcPts val="0"/>
              </a:spcBef>
              <a:spcAft>
                <a:spcPts val="0"/>
              </a:spcAft>
              <a:buSzPts val="1400"/>
              <a:buChar char="●"/>
            </a:pPr>
            <a:r>
              <a:rPr lang="es-ES" sz="1600"/>
              <a:t>Najważniejszymi elementami reklamy są nadawca (reklamodawca lub agencja reklamowa), wiadomość (treść reklamy), odbiorca (klienci, kupujący) i kanał (środki za pomocą których komunikat reklamowy jest przekazywany)</a:t>
            </a:r>
            <a:endParaRPr sz="1600"/>
          </a:p>
        </p:txBody>
      </p:sp>
      <p:sp>
        <p:nvSpPr>
          <p:cNvPr id="269" name="Google Shape;269;p22"/>
          <p:cNvSpPr txBox="1"/>
          <p:nvPr/>
        </p:nvSpPr>
        <p:spPr>
          <a:xfrm>
            <a:off x="432450" y="206150"/>
            <a:ext cx="591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Część 2. KSZTAŁTOWANIE MARKI I KOMUNIKOWANIE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1410</Words>
  <Application>Microsoft Macintosh PowerPoint</Application>
  <PresentationFormat>Pokaz na ekranie (16:9)</PresentationFormat>
  <Paragraphs>100</Paragraphs>
  <Slides>14</Slides>
  <Notes>14</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14</vt:i4>
      </vt:variant>
    </vt:vector>
  </HeadingPairs>
  <TitlesOfParts>
    <vt:vector size="21" baseType="lpstr">
      <vt:lpstr>Arial</vt:lpstr>
      <vt:lpstr>Garamond</vt:lpstr>
      <vt:lpstr>EB Garamond</vt:lpstr>
      <vt:lpstr>EB Garamond Regular</vt:lpstr>
      <vt:lpstr>Cambria</vt:lpstr>
      <vt:lpstr>Century Gothic</vt:lpstr>
      <vt:lpstr>Simple Light</vt:lpstr>
      <vt:lpstr> ARTCademy “Arts and Crafts Academy”</vt:lpstr>
      <vt:lpstr>Moduł 2  STRATEGIA DLA START-UPÓW I PRZEDSIĘBIORCÓW Z SEKTORA SZTUKI I RZEMIOSŁ ARTYSTYCZNYCH </vt:lpstr>
      <vt:lpstr>CZĘŚĆ 2 KSZTAŁTOWANIE MARKI I KOMUNIKOWANIE NA POTRZEBY WZMOCNIENIA KONKURENCYJNOŚCI</vt:lpstr>
      <vt:lpstr>Efekty uczenia </vt:lpstr>
      <vt:lpstr>Kształtowanie marki dla mikroprzedsiębiorstw z sektora sztuki i rzemiosł artystycznych</vt:lpstr>
      <vt:lpstr>Wizerunek, tożsamość i reputacja</vt:lpstr>
      <vt:lpstr>Kierunek handlowy</vt:lpstr>
      <vt:lpstr>Public Relations</vt:lpstr>
      <vt:lpstr>Reklama</vt:lpstr>
      <vt:lpstr>Reklama</vt:lpstr>
      <vt:lpstr>Wprowadzenie do marketingu</vt:lpstr>
      <vt:lpstr>Wprowadzenie do marketingu</vt:lpstr>
      <vt:lpstr>Wprowadzenie do marketingu</vt:lpstr>
      <vt:lpstr>DZIĘKUJEMY!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ARTCademy “Arts and Crafts Academy”</dc:title>
  <cp:lastModifiedBy>Ewa Beck-Krala</cp:lastModifiedBy>
  <cp:revision>1</cp:revision>
  <dcterms:modified xsi:type="dcterms:W3CDTF">2020-01-31T09:26:11Z</dcterms:modified>
</cp:coreProperties>
</file>